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8"/>
  </p:notesMasterIdLst>
  <p:sldIdLst>
    <p:sldId id="280" r:id="rId2"/>
    <p:sldId id="256" r:id="rId3"/>
    <p:sldId id="274" r:id="rId4"/>
    <p:sldId id="267" r:id="rId5"/>
    <p:sldId id="258" r:id="rId6"/>
    <p:sldId id="275" r:id="rId7"/>
    <p:sldId id="259" r:id="rId8"/>
    <p:sldId id="260" r:id="rId9"/>
    <p:sldId id="261" r:id="rId10"/>
    <p:sldId id="262" r:id="rId11"/>
    <p:sldId id="263" r:id="rId12"/>
    <p:sldId id="265" r:id="rId13"/>
    <p:sldId id="266" r:id="rId14"/>
    <p:sldId id="279" r:id="rId15"/>
    <p:sldId id="284" r:id="rId16"/>
    <p:sldId id="283"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177"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32A"/>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46"/>
    <p:restoredTop sz="64978" autoAdjust="0"/>
  </p:normalViewPr>
  <p:slideViewPr>
    <p:cSldViewPr snapToGrid="0" snapToObjects="1">
      <p:cViewPr varScale="1">
        <p:scale>
          <a:sx n="50" d="100"/>
          <a:sy n="50" d="100"/>
        </p:scale>
        <p:origin x="2196" y="36"/>
      </p:cViewPr>
      <p:guideLst>
        <p:guide pos="2177"/>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29.jpg"/><Relationship Id="rId3" Type="http://schemas.openxmlformats.org/officeDocument/2006/relationships/image" Target="../media/image24.png"/><Relationship Id="rId7" Type="http://schemas.openxmlformats.org/officeDocument/2006/relationships/image" Target="../media/image26.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3.jpg"/><Relationship Id="rId6" Type="http://schemas.openxmlformats.org/officeDocument/2006/relationships/hyperlink" Target="https://en.wikipedia.org/wiki/Fuel_gas" TargetMode="External"/><Relationship Id="rId11" Type="http://schemas.openxmlformats.org/officeDocument/2006/relationships/image" Target="../media/image28.jpg"/><Relationship Id="rId5" Type="http://schemas.openxmlformats.org/officeDocument/2006/relationships/image" Target="../media/image25.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27.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27.JPG"/><Relationship Id="rId3" Type="http://schemas.openxmlformats.org/officeDocument/2006/relationships/image" Target="../media/image29.jpg"/><Relationship Id="rId7" Type="http://schemas.openxmlformats.org/officeDocument/2006/relationships/image" Target="../media/image28.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3.jpg"/><Relationship Id="rId6" Type="http://schemas.openxmlformats.org/officeDocument/2006/relationships/hyperlink" Target="https://en.wikipedia.org/wiki/File:Factory_1b.svg" TargetMode="External"/><Relationship Id="rId11" Type="http://schemas.openxmlformats.org/officeDocument/2006/relationships/image" Target="../media/image26.jpg"/><Relationship Id="rId5" Type="http://schemas.openxmlformats.org/officeDocument/2006/relationships/image" Target="../media/image24.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25.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1172D8-4D3E-C64B-8C3B-C85D8E17577E}" type="datetimeFigureOut">
              <a:rPr lang="en-US" smtClean="0"/>
              <a:t>2/21/2021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544A4A-FE17-2B4B-93C0-F9CFA9DD5970}" type="slidenum">
              <a:rPr lang="en-US" smtClean="0"/>
              <a:t>‹#›</a:t>
            </a:fld>
            <a:endParaRPr lang="en-US"/>
          </a:p>
        </p:txBody>
      </p:sp>
    </p:spTree>
    <p:extLst>
      <p:ext uri="{BB962C8B-B14F-4D97-AF65-F5344CB8AC3E}">
        <p14:creationId xmlns:p14="http://schemas.microsoft.com/office/powerpoint/2010/main" val="181653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11</a:t>
            </a:fld>
            <a:endParaRPr lang="en-US"/>
          </a:p>
        </p:txBody>
      </p:sp>
    </p:spTree>
    <p:extLst>
      <p:ext uri="{BB962C8B-B14F-4D97-AF65-F5344CB8AC3E}">
        <p14:creationId xmlns:p14="http://schemas.microsoft.com/office/powerpoint/2010/main" val="4135541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figure is calculated</a:t>
            </a:r>
            <a:r>
              <a:rPr lang="en-GB" baseline="0" dirty="0"/>
              <a:t> in terms of CO2 emissions and compares the gases emitted by food waste and the gases emitted by cars.</a:t>
            </a:r>
          </a:p>
          <a:p>
            <a:r>
              <a:rPr lang="en-GB" baseline="0" dirty="0"/>
              <a:t>Draw on discussions from slide 4 to explain this point further.</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12</a:t>
            </a:fld>
            <a:endParaRPr lang="en-US"/>
          </a:p>
        </p:txBody>
      </p:sp>
    </p:spTree>
    <p:extLst>
      <p:ext uri="{BB962C8B-B14F-4D97-AF65-F5344CB8AC3E}">
        <p14:creationId xmlns:p14="http://schemas.microsoft.com/office/powerpoint/2010/main" val="3664926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a:t>
            </a:r>
            <a:r>
              <a:rPr lang="en-GB" baseline="0" dirty="0"/>
              <a:t> this slide to link to the main focus of the lesson – how can language be used to persuade people? Ask your learners what would persuade them not to throw away food?</a:t>
            </a:r>
          </a:p>
          <a:p>
            <a:endParaRPr lang="en-GB" baseline="0" dirty="0"/>
          </a:p>
          <a:p>
            <a:r>
              <a:rPr lang="en-GB" baseline="0" dirty="0"/>
              <a:t>For more information on the Scottish Government target please see -  http://www.zerowastescotland.org.uk/food-waste</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13</a:t>
            </a:fld>
            <a:endParaRPr lang="en-US"/>
          </a:p>
        </p:txBody>
      </p:sp>
    </p:spTree>
    <p:extLst>
      <p:ext uri="{BB962C8B-B14F-4D97-AF65-F5344CB8AC3E}">
        <p14:creationId xmlns:p14="http://schemas.microsoft.com/office/powerpoint/2010/main" val="4265130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a:t>
            </a:r>
            <a:r>
              <a:rPr lang="en-GB" baseline="0" dirty="0"/>
              <a:t> more information on the target please see the Zero Waste Scotland website.</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2475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a:t>
            </a:r>
            <a:r>
              <a:rPr lang="en-GB" baseline="0" dirty="0"/>
              <a:t>s PowerPoint is designed to set the scene for your learners and can be edited to suit the needs of your lesson.</a:t>
            </a:r>
          </a:p>
          <a:p>
            <a:endParaRPr lang="en-GB" baseline="0" dirty="0"/>
          </a:p>
          <a:p>
            <a:r>
              <a:rPr lang="en-GB" baseline="0"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2</a:t>
            </a:fld>
            <a:endParaRPr lang="en-US"/>
          </a:p>
        </p:txBody>
      </p:sp>
    </p:spTree>
    <p:extLst>
      <p:ext uri="{BB962C8B-B14F-4D97-AF65-F5344CB8AC3E}">
        <p14:creationId xmlns:p14="http://schemas.microsoft.com/office/powerpoint/2010/main" val="479776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 than half’ refers to the avoidable food waste as opposed to unavoidable food waste.</a:t>
            </a:r>
          </a:p>
          <a:p>
            <a:endParaRPr lang="en-GB" dirty="0"/>
          </a:p>
          <a:p>
            <a:r>
              <a:rPr lang="en-GB" dirty="0"/>
              <a:t>Ask your learners how big they think Murrayfield stadium is? Has anyone ever been?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8183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Roughly one third of the food produced in the world for human consumption every year — approximately 1.3 billion tonnes — gets lost or wasted.</a:t>
            </a:r>
          </a:p>
          <a:p>
            <a:endParaRPr lang="en-GB" dirty="0"/>
          </a:p>
          <a:p>
            <a:r>
              <a:rPr lang="en-GB" dirty="0"/>
              <a:t>For further information about</a:t>
            </a:r>
            <a:r>
              <a:rPr lang="en-GB" baseline="0" dirty="0"/>
              <a:t> food waste on a global scale please see the FAO website - http://www.fao.org/food-loss-and-food-waste/en/ </a:t>
            </a:r>
          </a:p>
          <a:p>
            <a:r>
              <a:rPr lang="en-GB" baseline="0" dirty="0"/>
              <a:t> </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4</a:t>
            </a:fld>
            <a:endParaRPr lang="en-US"/>
          </a:p>
        </p:txBody>
      </p:sp>
    </p:spTree>
    <p:extLst>
      <p:ext uri="{BB962C8B-B14F-4D97-AF65-F5344CB8AC3E}">
        <p14:creationId xmlns:p14="http://schemas.microsoft.com/office/powerpoint/2010/main" val="2337546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Have</a:t>
            </a:r>
            <a:r>
              <a:rPr lang="en-US" baseline="0" dirty="0"/>
              <a:t> a discussion with your learners about how much effort goes into creating food. This could be in terms of the water used (12 liters is required to grow 1 tomato!), or the energy used to transport, store and package food, the land and soil space required, the human effort and impact.</a:t>
            </a:r>
          </a:p>
          <a:p>
            <a:pPr marL="0" indent="0">
              <a:buNone/>
            </a:pPr>
            <a:endParaRPr lang="en-US" baseline="0" dirty="0"/>
          </a:p>
          <a:p>
            <a:pPr marL="0" indent="0">
              <a:buNone/>
            </a:pPr>
            <a:r>
              <a:rPr lang="en-US" baseline="0" dirty="0"/>
              <a:t>If wasted food is put in the rubbish bin and goes to landfill it releases harmful greenhouse gases. If food waste is put in the food waste recycling bin these gases are captured and not released into the atmosphere. The level of detail required may be too much for your learners but the main point to stress is that wasted food lets off harmful gases in landfill which has a negative impact on our planet.</a:t>
            </a:r>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t>5</a:t>
            </a:fld>
            <a:endParaRPr lang="en-US"/>
          </a:p>
        </p:txBody>
      </p:sp>
    </p:spTree>
    <p:extLst>
      <p:ext uri="{BB962C8B-B14F-4D97-AF65-F5344CB8AC3E}">
        <p14:creationId xmlns:p14="http://schemas.microsoft.com/office/powerpoint/2010/main" val="1928186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learners that these </a:t>
            </a:r>
            <a:r>
              <a:rPr lang="en-GB" baseline="0" dirty="0"/>
              <a:t>gases can be harnessed in facilities such as </a:t>
            </a:r>
            <a:r>
              <a:rPr lang="en-GB" baseline="0" dirty="0" err="1"/>
              <a:t>theo</a:t>
            </a:r>
            <a:r>
              <a:rPr lang="en-GB" baseline="0" dirty="0"/>
              <a:t> ne built by Aberdeen City, improving recycling, reducing landfill and generating energy </a:t>
            </a:r>
          </a:p>
          <a:p>
            <a:endParaRPr lang="en-GB" baseline="0" dirty="0"/>
          </a:p>
          <a:p>
            <a:r>
              <a:rPr lang="en-GB" baseline="0" dirty="0"/>
              <a:t>If your learners have had previous teaching about climate change and other environmental topics it might be worth bringing this into the discussion to enhance their understanding.</a:t>
            </a:r>
          </a:p>
          <a:p>
            <a:endParaRPr lang="en-GB" baseline="0" dirty="0"/>
          </a:p>
          <a:p>
            <a:r>
              <a:rPr lang="en-GB" baseline="0" dirty="0"/>
              <a:t>Emphasise that if wasted food is put in the recycling bin these nasty gases are contained and used for other things but if wasted food is put in the rubbish bin the gases can escape into the atmosphere where they can cause harm.</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7804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Scottish</a:t>
            </a:r>
            <a:r>
              <a:rPr lang="en-GB" baseline="0" dirty="0"/>
              <a:t> specific figures referring to what </a:t>
            </a:r>
            <a:r>
              <a:rPr lang="en-GB" baseline="0"/>
              <a:t>we waste in one year.</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7</a:t>
            </a:fld>
            <a:endParaRPr lang="en-US"/>
          </a:p>
        </p:txBody>
      </p:sp>
    </p:spTree>
    <p:extLst>
      <p:ext uri="{BB962C8B-B14F-4D97-AF65-F5344CB8AC3E}">
        <p14:creationId xmlns:p14="http://schemas.microsoft.com/office/powerpoint/2010/main" val="1390788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t>8</a:t>
            </a:fld>
            <a:endParaRPr lang="en-US"/>
          </a:p>
        </p:txBody>
      </p:sp>
    </p:spTree>
    <p:extLst>
      <p:ext uri="{BB962C8B-B14F-4D97-AF65-F5344CB8AC3E}">
        <p14:creationId xmlns:p14="http://schemas.microsoft.com/office/powerpoint/2010/main" val="1655912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money that could be saved if the food</a:t>
            </a:r>
            <a:r>
              <a:rPr lang="en-GB" baseline="0" dirty="0"/>
              <a:t> was eaten instead of being thrown away. </a:t>
            </a:r>
            <a:r>
              <a:rPr lang="en-GB" dirty="0"/>
              <a:t>The average</a:t>
            </a:r>
            <a:r>
              <a:rPr lang="en-GB" baseline="0" dirty="0"/>
              <a:t> household in Scotland could save £460, for an individual this is £200 and for a family of 4 the potential savings rise to £700.</a:t>
            </a:r>
          </a:p>
          <a:p>
            <a:endParaRPr lang="en-GB" baseline="0" dirty="0"/>
          </a:p>
          <a:p>
            <a:r>
              <a:rPr lang="en-GB" baseline="0" dirty="0"/>
              <a:t>On a national level, Scottish households waste £1.1 billion worth of food every year.</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10</a:t>
            </a:fld>
            <a:endParaRPr lang="en-US"/>
          </a:p>
        </p:txBody>
      </p:sp>
    </p:spTree>
    <p:extLst>
      <p:ext uri="{BB962C8B-B14F-4D97-AF65-F5344CB8AC3E}">
        <p14:creationId xmlns:p14="http://schemas.microsoft.com/office/powerpoint/2010/main" val="2203060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gif"/></Relationships>
</file>

<file path=ppt/slides/_rels/slide1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2.png"/><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Layout" Target="../diagrams/layout1.xml"/><Relationship Id="rId7" Type="http://schemas.openxmlformats.org/officeDocument/2006/relationships/image" Target="../media/image30.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gif"/></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2.JPG"/><Relationship Id="rId4" Type="http://schemas.openxmlformats.org/officeDocument/2006/relationships/image" Target="../media/image1.gif"/></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3768458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4982" y="2072711"/>
            <a:ext cx="4338782" cy="4372286"/>
          </a:xfrm>
          <a:prstGeom prst="rect">
            <a:avLst/>
          </a:prstGeom>
        </p:spPr>
      </p:pic>
      <p:sp>
        <p:nvSpPr>
          <p:cNvPr id="8" name="Rounded Rectangular Callout 4"/>
          <p:cNvSpPr>
            <a:spLocks noChangeAspect="1"/>
          </p:cNvSpPr>
          <p:nvPr/>
        </p:nvSpPr>
        <p:spPr>
          <a:xfrm flipH="1">
            <a:off x="5646392" y="1452611"/>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...enough for 46 </a:t>
            </a:r>
            <a:r>
              <a:rPr lang="en-US" dirty="0">
                <a:solidFill>
                  <a:schemeClr val="bg1"/>
                </a:solidFill>
                <a:latin typeface="Arial" charset="0"/>
                <a:ea typeface="Arial" charset="0"/>
                <a:cs typeface="Arial" charset="0"/>
              </a:rPr>
              <a:t>trips to the cinema!</a:t>
            </a:r>
          </a:p>
          <a:p>
            <a:pPr>
              <a:spcAft>
                <a:spcPts val="25"/>
              </a:spcAft>
            </a:pPr>
            <a:endParaRPr lang="en-US" b="1"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 average household</a:t>
            </a:r>
            <a:r>
              <a:rPr lang="en-US" dirty="0">
                <a:solidFill>
                  <a:schemeClr val="bg1"/>
                </a:solidFill>
                <a:latin typeface="Arial" charset="0"/>
                <a:ea typeface="Arial" charset="0"/>
                <a:cs typeface="Arial" charset="0"/>
              </a:rPr>
              <a:t> could save £460 a year...</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1928" y="5535681"/>
            <a:ext cx="1163943" cy="1163943"/>
          </a:xfrm>
          <a:prstGeom prst="rect">
            <a:avLst/>
          </a:prstGeom>
        </p:spPr>
      </p:pic>
    </p:spTree>
    <p:extLst>
      <p:ext uri="{BB962C8B-B14F-4D97-AF65-F5344CB8AC3E}">
        <p14:creationId xmlns:p14="http://schemas.microsoft.com/office/powerpoint/2010/main" val="157164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0436" y="2105487"/>
            <a:ext cx="4410364" cy="4124507"/>
          </a:xfrm>
          <a:prstGeom prst="rect">
            <a:avLst/>
          </a:prstGeom>
        </p:spPr>
      </p:pic>
      <p:sp>
        <p:nvSpPr>
          <p:cNvPr id="8" name="Rounded Rectangular Callout 4"/>
          <p:cNvSpPr>
            <a:spLocks noChangeAspect="1"/>
          </p:cNvSpPr>
          <p:nvPr/>
        </p:nvSpPr>
        <p:spPr>
          <a:xfrm flipH="1">
            <a:off x="5646392" y="1452611"/>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dirty="0">
                <a:solidFill>
                  <a:schemeClr val="bg1"/>
                </a:solidFill>
                <a:latin typeface="Arial" charset="0"/>
                <a:ea typeface="Arial" charset="0"/>
                <a:cs typeface="Arial" charset="0"/>
              </a:rPr>
              <a:t>What would you buy with £700?</a:t>
            </a: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1928" y="5535681"/>
            <a:ext cx="1163943" cy="1163943"/>
          </a:xfrm>
          <a:prstGeom prst="rect">
            <a:avLst/>
          </a:prstGeom>
        </p:spPr>
      </p:pic>
      <p:sp>
        <p:nvSpPr>
          <p:cNvPr id="10"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A family of 4</a:t>
            </a:r>
            <a:r>
              <a:rPr lang="en-US" dirty="0">
                <a:solidFill>
                  <a:schemeClr val="bg1"/>
                </a:solidFill>
                <a:latin typeface="Arial" charset="0"/>
                <a:ea typeface="Arial" charset="0"/>
                <a:cs typeface="Arial" charset="0"/>
              </a:rPr>
              <a:t> could save £700 a year...</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146767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34845"/>
            <a:ext cx="9144000" cy="2110815"/>
          </a:xfrm>
          <a:prstGeom prst="rect">
            <a:avLst/>
          </a:prstGeom>
        </p:spPr>
      </p:pic>
      <p:sp>
        <p:nvSpPr>
          <p:cNvPr id="10" name="Rounded Rectangular Callout 4"/>
          <p:cNvSpPr>
            <a:spLocks noChangeAspect="1"/>
          </p:cNvSpPr>
          <p:nvPr/>
        </p:nvSpPr>
        <p:spPr>
          <a:xfrm>
            <a:off x="612913" y="601200"/>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If we saved all the avoidable food waste </a:t>
            </a:r>
            <a:r>
              <a:rPr lang="en-US" dirty="0">
                <a:solidFill>
                  <a:schemeClr val="bg1"/>
                </a:solidFill>
                <a:latin typeface="Arial" charset="0"/>
                <a:ea typeface="Arial" charset="0"/>
                <a:cs typeface="Arial" charset="0"/>
              </a:rPr>
              <a:t>from the bin in Scotland...</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11" name="Rounded Rectangular Callout 4"/>
          <p:cNvSpPr>
            <a:spLocks noChangeAspect="1"/>
          </p:cNvSpPr>
          <p:nvPr/>
        </p:nvSpPr>
        <p:spPr>
          <a:xfrm flipH="1">
            <a:off x="5419509" y="1609336"/>
            <a:ext cx="3153849"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...it would have the same positive environmental impact </a:t>
            </a:r>
            <a:r>
              <a:rPr lang="en-US" dirty="0">
                <a:solidFill>
                  <a:schemeClr val="bg1"/>
                </a:solidFill>
                <a:latin typeface="Arial" charset="0"/>
                <a:ea typeface="Arial" charset="0"/>
                <a:cs typeface="Arial" charset="0"/>
              </a:rPr>
              <a:t>as taking 1 in 4 cars off the road.</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1928" y="5535681"/>
            <a:ext cx="1163943" cy="1163943"/>
          </a:xfrm>
          <a:prstGeom prst="rect">
            <a:avLst/>
          </a:prstGeom>
        </p:spPr>
      </p:pic>
    </p:spTree>
    <p:extLst>
      <p:ext uri="{BB962C8B-B14F-4D97-AF65-F5344CB8AC3E}">
        <p14:creationId xmlns:p14="http://schemas.microsoft.com/office/powerpoint/2010/main" val="1530285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8" name="Rounded Rectangular Callout 4"/>
          <p:cNvSpPr>
            <a:spLocks noChangeAspect="1"/>
          </p:cNvSpPr>
          <p:nvPr/>
        </p:nvSpPr>
        <p:spPr>
          <a:xfrm flipH="1">
            <a:off x="5841211" y="2288604"/>
            <a:ext cx="2548702"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a:t>
            </a:r>
            <a:r>
              <a:rPr lang="en-US" dirty="0">
                <a:solidFill>
                  <a:schemeClr val="bg1"/>
                </a:solidFill>
                <a:latin typeface="Arial" charset="0"/>
                <a:ea typeface="Arial" charset="0"/>
                <a:cs typeface="Arial" charset="0"/>
              </a:rPr>
              <a:t>what can you do to help?</a:t>
            </a: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612913" y="601200"/>
            <a:ext cx="3283584"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 Scottish Government has pledged </a:t>
            </a:r>
            <a:r>
              <a:rPr lang="en-US" dirty="0">
                <a:solidFill>
                  <a:schemeClr val="bg1"/>
                </a:solidFill>
                <a:latin typeface="Arial" charset="0"/>
                <a:ea typeface="Arial" charset="0"/>
                <a:cs typeface="Arial" charset="0"/>
              </a:rPr>
              <a:t>to reduce food waste in Scotland by 33%</a:t>
            </a:r>
          </a:p>
          <a:p>
            <a:pPr>
              <a:spcAft>
                <a:spcPts val="25"/>
              </a:spcAft>
            </a:pPr>
            <a:r>
              <a:rPr lang="en-US" dirty="0">
                <a:solidFill>
                  <a:schemeClr val="bg1"/>
                </a:solidFill>
                <a:latin typeface="Arial" charset="0"/>
                <a:ea typeface="Arial" charset="0"/>
                <a:cs typeface="Arial" charset="0"/>
              </a:rPr>
              <a:t>by 2025...</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2840" y="1991502"/>
            <a:ext cx="4721380" cy="432793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1928" y="5535681"/>
            <a:ext cx="1163943" cy="1163943"/>
          </a:xfrm>
          <a:prstGeom prst="rect">
            <a:avLst/>
          </a:prstGeom>
        </p:spPr>
      </p:pic>
    </p:spTree>
    <p:extLst>
      <p:ext uri="{BB962C8B-B14F-4D97-AF65-F5344CB8AC3E}">
        <p14:creationId xmlns:p14="http://schemas.microsoft.com/office/powerpoint/2010/main" val="1370916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3" name="Speech Bubble: Oval 2">
            <a:extLst>
              <a:ext uri="{FF2B5EF4-FFF2-40B4-BE49-F238E27FC236}">
                <a16:creationId xmlns:a16="http://schemas.microsoft.com/office/drawing/2014/main" id="{09D870B4-26E5-4AF7-B993-A4528EA3CDD8}"/>
              </a:ext>
            </a:extLst>
          </p:cNvPr>
          <p:cNvSpPr/>
          <p:nvPr/>
        </p:nvSpPr>
        <p:spPr>
          <a:xfrm>
            <a:off x="2657858" y="1073054"/>
            <a:ext cx="3637054" cy="261733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ounded Rectangular Callout 4"/>
          <p:cNvSpPr>
            <a:spLocks noChangeAspect="1"/>
          </p:cNvSpPr>
          <p:nvPr/>
        </p:nvSpPr>
        <p:spPr>
          <a:xfrm flipH="1">
            <a:off x="5989157" y="4897836"/>
            <a:ext cx="2548702"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...what can </a:t>
            </a: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you do to help? </a:t>
            </a:r>
            <a:r>
              <a:rPr kumimoji="0" lang="en-US" sz="1800" b="0" i="0" u="none" strike="noStrike" kern="1200" cap="none" spc="0" normalizeH="0" baseline="0" noProof="0">
                <a:ln>
                  <a:noFill/>
                </a:ln>
                <a:solidFill>
                  <a:prstClr val="white"/>
                </a:solidFill>
                <a:effectLst/>
                <a:uLnTx/>
                <a:uFillTx/>
                <a:latin typeface="Arial" charset="0"/>
                <a:ea typeface="Arial" charset="0"/>
                <a:cs typeface="Arial" charset="0"/>
              </a:rPr>
              <a:t>……</a:t>
            </a: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sp>
        <p:nvSpPr>
          <p:cNvPr id="9" name="Rounded Rectangular Callout 4"/>
          <p:cNvSpPr>
            <a:spLocks noChangeAspect="1"/>
          </p:cNvSpPr>
          <p:nvPr/>
        </p:nvSpPr>
        <p:spPr>
          <a:xfrm>
            <a:off x="310995" y="330944"/>
            <a:ext cx="3283584"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The Scottish Government has pledged </a:t>
            </a: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to reduce food waste in Scotland by 33%</a:t>
            </a:r>
          </a:p>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by 2025...</a:t>
            </a: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pic>
        <p:nvPicPr>
          <p:cNvPr id="12" name="Picture 11"/>
          <p:cNvPicPr>
            <a:picLocks noChangeAspect="1"/>
          </p:cNvPicPr>
          <p:nvPr/>
        </p:nvPicPr>
        <p:blipFill>
          <a:blip r:embed="rId3"/>
          <a:srcRect/>
          <a:stretch/>
        </p:blipFill>
        <p:spPr>
          <a:xfrm>
            <a:off x="612913" y="4067155"/>
            <a:ext cx="4721380" cy="202980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9847" y="5943600"/>
            <a:ext cx="756024" cy="756024"/>
          </a:xfrm>
          <a:prstGeom prst="rect">
            <a:avLst/>
          </a:prstGeom>
        </p:spPr>
      </p:pic>
      <p:pic>
        <p:nvPicPr>
          <p:cNvPr id="7" name="Picture 6">
            <a:extLst>
              <a:ext uri="{FF2B5EF4-FFF2-40B4-BE49-F238E27FC236}">
                <a16:creationId xmlns:a16="http://schemas.microsoft.com/office/drawing/2014/main" id="{F09184BD-88E6-4F6C-B79F-999C388EF4C9}"/>
              </a:ext>
            </a:extLst>
          </p:cNvPr>
          <p:cNvPicPr>
            <a:picLocks noChangeAspect="1"/>
          </p:cNvPicPr>
          <p:nvPr/>
        </p:nvPicPr>
        <p:blipFill>
          <a:blip r:embed="rId5"/>
          <a:stretch>
            <a:fillRect/>
          </a:stretch>
        </p:blipFill>
        <p:spPr>
          <a:xfrm>
            <a:off x="6486143" y="351536"/>
            <a:ext cx="2429727" cy="2131411"/>
          </a:xfrm>
          <a:prstGeom prst="rect">
            <a:avLst/>
          </a:prstGeom>
        </p:spPr>
      </p:pic>
      <p:sp>
        <p:nvSpPr>
          <p:cNvPr id="2" name="TextBox 1">
            <a:extLst>
              <a:ext uri="{FF2B5EF4-FFF2-40B4-BE49-F238E27FC236}">
                <a16:creationId xmlns:a16="http://schemas.microsoft.com/office/drawing/2014/main" id="{FC6CF699-A899-4F47-81B3-E4D0BA1671E1}"/>
              </a:ext>
            </a:extLst>
          </p:cNvPr>
          <p:cNvSpPr txBox="1"/>
          <p:nvPr/>
        </p:nvSpPr>
        <p:spPr>
          <a:xfrm>
            <a:off x="3317220" y="1744283"/>
            <a:ext cx="2624222"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Aberdeen City Council has built a state-of-the-art digestion facility to process food waste to generate valuable energy</a:t>
            </a:r>
          </a:p>
        </p:txBody>
      </p:sp>
    </p:spTree>
    <p:extLst>
      <p:ext uri="{BB962C8B-B14F-4D97-AF65-F5344CB8AC3E}">
        <p14:creationId xmlns:p14="http://schemas.microsoft.com/office/powerpoint/2010/main" val="412885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recycling food waste</a:t>
            </a:r>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7"/>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8"/>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9"/>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7054" y="2322361"/>
            <a:ext cx="5963227" cy="328996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1928" y="5535681"/>
            <a:ext cx="1163943" cy="1163943"/>
          </a:xfrm>
          <a:prstGeom prst="rect">
            <a:avLst/>
          </a:prstGeom>
        </p:spPr>
      </p:pic>
      <p:sp>
        <p:nvSpPr>
          <p:cNvPr id="5" name="Rounded Rectangular Callout 4"/>
          <p:cNvSpPr>
            <a:spLocks noChangeAspect="1"/>
          </p:cNvSpPr>
          <p:nvPr/>
        </p:nvSpPr>
        <p:spPr>
          <a:xfrm>
            <a:off x="612912" y="601200"/>
            <a:ext cx="3860233"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In Scotland, we throw away 600,000 </a:t>
            </a:r>
            <a:r>
              <a:rPr lang="en-US" b="1" dirty="0" err="1">
                <a:solidFill>
                  <a:schemeClr val="bg1"/>
                </a:solidFill>
                <a:latin typeface="Arial" charset="0"/>
                <a:ea typeface="Arial" charset="0"/>
                <a:cs typeface="Arial" charset="0"/>
              </a:rPr>
              <a:t>tonnes</a:t>
            </a:r>
            <a:r>
              <a:rPr lang="en-US" b="1" dirty="0">
                <a:solidFill>
                  <a:schemeClr val="bg1"/>
                </a:solidFill>
                <a:latin typeface="Arial" charset="0"/>
                <a:ea typeface="Arial" charset="0"/>
                <a:cs typeface="Arial" charset="0"/>
              </a:rPr>
              <a:t> </a:t>
            </a:r>
            <a:r>
              <a:rPr lang="en-US" dirty="0">
                <a:solidFill>
                  <a:schemeClr val="bg1"/>
                </a:solidFill>
                <a:latin typeface="Arial" charset="0"/>
                <a:ea typeface="Arial" charset="0"/>
                <a:cs typeface="Arial" charset="0"/>
              </a:rPr>
              <a:t>of food every year from our homes.</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a:extLst>
              <a:ext uri="{FF2B5EF4-FFF2-40B4-BE49-F238E27FC236}">
                <a16:creationId xmlns:a16="http://schemas.microsoft.com/office/drawing/2014/main" id="{965AE7B1-3D27-4915-984D-63648174A8A3}"/>
              </a:ext>
            </a:extLst>
          </p:cNvPr>
          <p:cNvPicPr>
            <a:picLocks noChangeAspect="1"/>
          </p:cNvPicPr>
          <p:nvPr/>
        </p:nvPicPr>
        <p:blipFill>
          <a:blip r:embed="rId5"/>
          <a:stretch>
            <a:fillRect/>
          </a:stretch>
        </p:blipFill>
        <p:spPr>
          <a:xfrm>
            <a:off x="5906865" y="351536"/>
            <a:ext cx="3009006" cy="2639568"/>
          </a:xfrm>
          <a:prstGeom prst="rect">
            <a:avLst/>
          </a:prstGeom>
        </p:spPr>
      </p:pic>
    </p:spTree>
    <p:extLst>
      <p:ext uri="{BB962C8B-B14F-4D97-AF65-F5344CB8AC3E}">
        <p14:creationId xmlns:p14="http://schemas.microsoft.com/office/powerpoint/2010/main" val="613233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204" y="1475455"/>
            <a:ext cx="6480000" cy="400764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9605" y="5603358"/>
            <a:ext cx="1096266" cy="1096266"/>
          </a:xfrm>
          <a:prstGeom prst="rect">
            <a:avLst/>
          </a:prstGeom>
        </p:spPr>
      </p:pic>
      <p:sp>
        <p:nvSpPr>
          <p:cNvPr id="9" name="Rounded Rectangular Callout 4"/>
          <p:cNvSpPr>
            <a:spLocks noChangeAspect="1"/>
          </p:cNvSpPr>
          <p:nvPr/>
        </p:nvSpPr>
        <p:spPr>
          <a:xfrm flipH="1">
            <a:off x="5572431" y="1567554"/>
            <a:ext cx="3023915"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...more than half of this </a:t>
            </a: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is food that could have been eaten.</a:t>
            </a: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sp>
        <p:nvSpPr>
          <p:cNvPr id="10" name="Rounded Rectangular Callout 4"/>
          <p:cNvSpPr>
            <a:spLocks noChangeAspect="1"/>
          </p:cNvSpPr>
          <p:nvPr/>
        </p:nvSpPr>
        <p:spPr>
          <a:xfrm>
            <a:off x="612913" y="462701"/>
            <a:ext cx="3283584"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This is enough to fill up </a:t>
            </a:r>
            <a:r>
              <a:rPr kumimoji="0" lang="en-US" sz="1800" b="0" i="0" u="none" strike="noStrike" kern="1200" cap="none" spc="0" normalizeH="0" baseline="0" noProof="0" dirty="0" err="1">
                <a:ln>
                  <a:noFill/>
                </a:ln>
                <a:solidFill>
                  <a:prstClr val="white"/>
                </a:solidFill>
                <a:effectLst/>
                <a:uLnTx/>
                <a:uFillTx/>
                <a:latin typeface="Arial" charset="0"/>
                <a:ea typeface="Arial" charset="0"/>
                <a:cs typeface="Arial" charset="0"/>
              </a:rPr>
              <a:t>Murrayfield</a:t>
            </a: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 or Pittodrie stadium more than 4 times over.</a:t>
            </a: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spTree>
    <p:extLst>
      <p:ext uri="{BB962C8B-B14F-4D97-AF65-F5344CB8AC3E}">
        <p14:creationId xmlns:p14="http://schemas.microsoft.com/office/powerpoint/2010/main" val="352458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1928" y="5535681"/>
            <a:ext cx="1163943" cy="1163943"/>
          </a:xfrm>
          <a:prstGeom prst="rect">
            <a:avLst/>
          </a:prstGeom>
        </p:spPr>
      </p:pic>
      <p:sp>
        <p:nvSpPr>
          <p:cNvPr id="6" name="Rounded Rectangular Callout 4"/>
          <p:cNvSpPr>
            <a:spLocks noChangeAspect="1"/>
          </p:cNvSpPr>
          <p:nvPr/>
        </p:nvSpPr>
        <p:spPr>
          <a:xfrm>
            <a:off x="1328928" y="517493"/>
            <a:ext cx="3860233"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1/3 of food produced </a:t>
            </a:r>
            <a:r>
              <a:rPr lang="en-US" dirty="0">
                <a:solidFill>
                  <a:schemeClr val="bg1"/>
                </a:solidFill>
                <a:latin typeface="Arial" charset="0"/>
                <a:ea typeface="Arial" charset="0"/>
                <a:cs typeface="Arial" charset="0"/>
              </a:rPr>
              <a:t>globally is lost or wasted…</a:t>
            </a:r>
          </a:p>
          <a:p>
            <a:pPr>
              <a:spcAft>
                <a:spcPts val="25"/>
              </a:spcAft>
            </a:pPr>
            <a:endParaRPr lang="en-US" dirty="0">
              <a:solidFill>
                <a:schemeClr val="bg1"/>
              </a:solidFill>
              <a:latin typeface="Arial" charset="0"/>
              <a:ea typeface="Arial" charset="0"/>
              <a:cs typeface="Arial"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40736" y="2000250"/>
            <a:ext cx="3447128" cy="3412998"/>
          </a:xfrm>
          <a:prstGeom prst="rect">
            <a:avLst/>
          </a:prstGeom>
        </p:spPr>
      </p:pic>
    </p:spTree>
    <p:extLst>
      <p:ext uri="{BB962C8B-B14F-4D97-AF65-F5344CB8AC3E}">
        <p14:creationId xmlns:p14="http://schemas.microsoft.com/office/powerpoint/2010/main" val="1892134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457761" y="839264"/>
            <a:ext cx="4048095" cy="6212362"/>
          </a:xfrm>
          <a:prstGeom prst="rect">
            <a:avLst/>
          </a:prstGeom>
        </p:spPr>
      </p:pic>
      <p:sp>
        <p:nvSpPr>
          <p:cNvPr id="5" name="Rounded Rectangular Callout 4"/>
          <p:cNvSpPr>
            <a:spLocks noChangeAspect="1"/>
          </p:cNvSpPr>
          <p:nvPr/>
        </p:nvSpPr>
        <p:spPr>
          <a:xfrm>
            <a:off x="86099" y="230892"/>
            <a:ext cx="4320000"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When we waste food, we waste </a:t>
            </a:r>
            <a:r>
              <a:rPr lang="en-US" dirty="0">
                <a:solidFill>
                  <a:schemeClr val="bg1"/>
                </a:solidFill>
                <a:latin typeface="Arial" charset="0"/>
                <a:ea typeface="Arial" charset="0"/>
                <a:cs typeface="Arial" charset="0"/>
              </a:rPr>
              <a:t>all the energy and resources that go into producing it…</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flipH="1">
            <a:off x="6354436" y="230892"/>
            <a:ext cx="2447372"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Wasted food also lets off </a:t>
            </a:r>
            <a:r>
              <a:rPr lang="en-US" dirty="0">
                <a:solidFill>
                  <a:schemeClr val="bg1"/>
                </a:solidFill>
                <a:latin typeface="Arial" charset="0"/>
                <a:ea typeface="Arial" charset="0"/>
                <a:cs typeface="Arial" charset="0"/>
              </a:rPr>
              <a:t>harmful gases in landfill...</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b="1" dirty="0">
              <a:solidFill>
                <a:schemeClr val="bg1"/>
              </a:solidFill>
              <a:latin typeface="Arial" charset="0"/>
              <a:ea typeface="Arial" charset="0"/>
              <a:cs typeface="Arial" charset="0"/>
            </a:endParaRPr>
          </a:p>
        </p:txBody>
      </p:sp>
      <p:sp>
        <p:nvSpPr>
          <p:cNvPr id="10" name="Rounded Rectangular Callout 4"/>
          <p:cNvSpPr>
            <a:spLocks noChangeAspect="1"/>
          </p:cNvSpPr>
          <p:nvPr/>
        </p:nvSpPr>
        <p:spPr>
          <a:xfrm>
            <a:off x="892744" y="5408612"/>
            <a:ext cx="2133424" cy="1190268"/>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858818">
                <a:moveTo>
                  <a:pt x="0" y="699259"/>
                </a:moveTo>
                <a:cubicBezTo>
                  <a:pt x="0" y="571174"/>
                  <a:pt x="103833" y="467341"/>
                  <a:pt x="231918" y="467341"/>
                </a:cubicBezTo>
                <a:lnTo>
                  <a:pt x="2642072" y="467341"/>
                </a:lnTo>
                <a:lnTo>
                  <a:pt x="3291704" y="0"/>
                </a:lnTo>
                <a:lnTo>
                  <a:pt x="2982663" y="467341"/>
                </a:lnTo>
                <a:lnTo>
                  <a:pt x="5446639" y="467341"/>
                </a:lnTo>
                <a:cubicBezTo>
                  <a:pt x="5574724" y="467341"/>
                  <a:pt x="5678557" y="571174"/>
                  <a:pt x="5678557" y="699259"/>
                </a:cubicBezTo>
                <a:lnTo>
                  <a:pt x="5678557" y="1279037"/>
                </a:lnTo>
                <a:lnTo>
                  <a:pt x="5678557" y="1279037"/>
                </a:lnTo>
                <a:lnTo>
                  <a:pt x="5678557" y="1626906"/>
                </a:lnTo>
                <a:lnTo>
                  <a:pt x="5678557" y="1626901"/>
                </a:lnTo>
                <a:cubicBezTo>
                  <a:pt x="5678557" y="1754986"/>
                  <a:pt x="5574724" y="1858819"/>
                  <a:pt x="5446639" y="1858819"/>
                </a:cubicBezTo>
                <a:lnTo>
                  <a:pt x="231918" y="1858819"/>
                </a:lnTo>
                <a:cubicBezTo>
                  <a:pt x="103833" y="1858819"/>
                  <a:pt x="0" y="1754986"/>
                  <a:pt x="0" y="1626901"/>
                </a:cubicBezTo>
                <a:lnTo>
                  <a:pt x="0" y="1626906"/>
                </a:lnTo>
                <a:lnTo>
                  <a:pt x="0" y="1279037"/>
                </a:lnTo>
                <a:lnTo>
                  <a:pt x="0" y="1279037"/>
                </a:lnTo>
                <a:lnTo>
                  <a:pt x="0" y="699259"/>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...this is bad </a:t>
            </a:r>
            <a:r>
              <a:rPr lang="en-US" dirty="0">
                <a:solidFill>
                  <a:schemeClr val="bg1"/>
                </a:solidFill>
                <a:latin typeface="Arial" charset="0"/>
                <a:ea typeface="Arial" charset="0"/>
                <a:cs typeface="Arial" charset="0"/>
              </a:rPr>
              <a:t>for our environment.</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1928" y="5535681"/>
            <a:ext cx="1163943" cy="1163943"/>
          </a:xfrm>
          <a:prstGeom prst="rect">
            <a:avLst/>
          </a:prstGeom>
        </p:spPr>
      </p:pic>
    </p:spTree>
    <p:extLst>
      <p:ext uri="{BB962C8B-B14F-4D97-AF65-F5344CB8AC3E}">
        <p14:creationId xmlns:p14="http://schemas.microsoft.com/office/powerpoint/2010/main" val="19443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E26CCC-20BE-4604-BBEF-5EF1EC7A852A}"/>
              </a:ext>
            </a:extLst>
          </p:cNvPr>
          <p:cNvPicPr>
            <a:picLocks noChangeAspect="1"/>
          </p:cNvPicPr>
          <p:nvPr/>
        </p:nvPicPr>
        <p:blipFill>
          <a:blip r:embed="rId3"/>
          <a:stretch>
            <a:fillRect/>
          </a:stretch>
        </p:blipFill>
        <p:spPr>
          <a:xfrm>
            <a:off x="2857500" y="1714500"/>
            <a:ext cx="3429000" cy="3429000"/>
          </a:xfrm>
          <a:prstGeom prst="rect">
            <a:avLst/>
          </a:prstGeom>
        </p:spPr>
      </p:pic>
      <p:sp>
        <p:nvSpPr>
          <p:cNvPr id="5" name="Rounded Rectangular Callout 4"/>
          <p:cNvSpPr>
            <a:spLocks noChangeAspect="1"/>
          </p:cNvSpPr>
          <p:nvPr/>
        </p:nvSpPr>
        <p:spPr>
          <a:xfrm>
            <a:off x="853896" y="382706"/>
            <a:ext cx="4320000"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BUT when food goes to a digestion facility </a:t>
            </a: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it captures energy-rich gases instead and helps make a happy planet </a:t>
            </a: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sym typeface="Wingdings" panose="05000000000000000000" pitchFamily="2" charset="2"/>
              </a:rPr>
              <a:t></a:t>
            </a: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10" name="Picture 9">
            <a:extLst>
              <a:ext uri="{FF2B5EF4-FFF2-40B4-BE49-F238E27FC236}">
                <a16:creationId xmlns:a16="http://schemas.microsoft.com/office/drawing/2014/main" id="{9871B124-A353-44C7-A9D0-B5BB92086B9A}"/>
              </a:ext>
            </a:extLst>
          </p:cNvPr>
          <p:cNvPicPr>
            <a:picLocks noChangeAspect="1"/>
          </p:cNvPicPr>
          <p:nvPr/>
        </p:nvPicPr>
        <p:blipFill>
          <a:blip r:embed="rId5"/>
          <a:stretch>
            <a:fillRect/>
          </a:stretch>
        </p:blipFill>
        <p:spPr>
          <a:xfrm>
            <a:off x="228129" y="4016593"/>
            <a:ext cx="3510261" cy="2340174"/>
          </a:xfrm>
          <a:prstGeom prst="rect">
            <a:avLst/>
          </a:prstGeom>
        </p:spPr>
      </p:pic>
      <p:pic>
        <p:nvPicPr>
          <p:cNvPr id="8" name="Picture 7">
            <a:extLst>
              <a:ext uri="{FF2B5EF4-FFF2-40B4-BE49-F238E27FC236}">
                <a16:creationId xmlns:a16="http://schemas.microsoft.com/office/drawing/2014/main" id="{3AD89E1A-FA5D-49E7-B622-2BA0A1C3EACF}"/>
              </a:ext>
            </a:extLst>
          </p:cNvPr>
          <p:cNvPicPr>
            <a:picLocks noChangeAspect="1"/>
          </p:cNvPicPr>
          <p:nvPr/>
        </p:nvPicPr>
        <p:blipFill>
          <a:blip r:embed="rId6"/>
          <a:stretch>
            <a:fillRect/>
          </a:stretch>
        </p:blipFill>
        <p:spPr>
          <a:xfrm>
            <a:off x="5906865" y="351536"/>
            <a:ext cx="3009006" cy="2639568"/>
          </a:xfrm>
          <a:prstGeom prst="rect">
            <a:avLst/>
          </a:prstGeom>
        </p:spPr>
      </p:pic>
    </p:spTree>
    <p:extLst>
      <p:ext uri="{BB962C8B-B14F-4D97-AF65-F5344CB8AC3E}">
        <p14:creationId xmlns:p14="http://schemas.microsoft.com/office/powerpoint/2010/main" val="1577746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609" y="2369128"/>
            <a:ext cx="5371285" cy="3586708"/>
          </a:xfrm>
          <a:prstGeom prst="rect">
            <a:avLst/>
          </a:prstGeom>
        </p:spPr>
      </p:pic>
      <p:sp>
        <p:nvSpPr>
          <p:cNvPr id="5" name="Rounded Rectangular Callout 4"/>
          <p:cNvSpPr>
            <a:spLocks noChangeAspect="1"/>
          </p:cNvSpPr>
          <p:nvPr/>
        </p:nvSpPr>
        <p:spPr>
          <a:xfrm>
            <a:off x="612913" y="433553"/>
            <a:ext cx="2960757"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811696 h 1929848"/>
              <a:gd name="connsiteX14" fmla="*/ 0 w 5678557"/>
              <a:gd name="connsiteY14"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2983380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404278 w 5678557"/>
              <a:gd name="connsiteY6" fmla="*/ 1397270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7271 h 1848741"/>
              <a:gd name="connsiteX11" fmla="*/ 0 w 5678557"/>
              <a:gd name="connsiteY11" fmla="*/ 1159560 h 1848741"/>
              <a:gd name="connsiteX12" fmla="*/ 0 w 5678557"/>
              <a:gd name="connsiteY12" fmla="*/ 1159565 h 1848741"/>
              <a:gd name="connsiteX13" fmla="*/ 0 w 5678557"/>
              <a:gd name="connsiteY13" fmla="*/ 231918 h 184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848741">
                <a:moveTo>
                  <a:pt x="0" y="231918"/>
                </a:moveTo>
                <a:cubicBezTo>
                  <a:pt x="0" y="103833"/>
                  <a:pt x="60521" y="5793"/>
                  <a:pt x="282751" y="0"/>
                </a:cubicBezTo>
                <a:lnTo>
                  <a:pt x="5387333" y="5793"/>
                </a:lnTo>
                <a:cubicBezTo>
                  <a:pt x="5612704" y="11587"/>
                  <a:pt x="5678557" y="103833"/>
                  <a:pt x="5678557" y="231918"/>
                </a:cubicBezTo>
                <a:lnTo>
                  <a:pt x="5678557" y="1159565"/>
                </a:lnTo>
                <a:lnTo>
                  <a:pt x="5678557" y="1159560"/>
                </a:lnTo>
                <a:cubicBezTo>
                  <a:pt x="5678557" y="1287645"/>
                  <a:pt x="5626034" y="1408857"/>
                  <a:pt x="5387335" y="1403063"/>
                </a:cubicBezTo>
                <a:lnTo>
                  <a:pt x="2983380" y="1403900"/>
                </a:lnTo>
                <a:lnTo>
                  <a:pt x="3132398" y="1848741"/>
                </a:lnTo>
                <a:lnTo>
                  <a:pt x="2594805" y="1398106"/>
                </a:lnTo>
                <a:lnTo>
                  <a:pt x="265807" y="1397271"/>
                </a:lnTo>
                <a:cubicBezTo>
                  <a:pt x="52049" y="1403063"/>
                  <a:pt x="0" y="1287645"/>
                  <a:pt x="0" y="1159560"/>
                </a:cubicBezTo>
                <a:lnTo>
                  <a:pt x="0" y="1159565"/>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£90 million worth </a:t>
            </a:r>
            <a:r>
              <a:rPr lang="en-US" dirty="0">
                <a:solidFill>
                  <a:schemeClr val="bg1"/>
                </a:solidFill>
                <a:latin typeface="Arial" charset="0"/>
                <a:ea typeface="Arial" charset="0"/>
                <a:cs typeface="Arial" charset="0"/>
              </a:rPr>
              <a:t>of bakery products are thrown out…</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flipH="1">
            <a:off x="5848086" y="1475493"/>
            <a:ext cx="2548702" cy="119750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waste </a:t>
            </a:r>
            <a:r>
              <a:rPr lang="en-US" dirty="0">
                <a:solidFill>
                  <a:schemeClr val="bg1"/>
                </a:solidFill>
                <a:latin typeface="Arial" charset="0"/>
                <a:ea typeface="Arial" charset="0"/>
                <a:cs typeface="Arial" charset="0"/>
              </a:rPr>
              <a:t>2 million slices of bread a day.</a:t>
            </a:r>
          </a:p>
          <a:p>
            <a:pPr>
              <a:spcAft>
                <a:spcPts val="25"/>
              </a:spcAft>
            </a:pPr>
            <a:endParaRPr lang="en-US" b="1"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1928" y="5535681"/>
            <a:ext cx="1163943" cy="1163943"/>
          </a:xfrm>
          <a:prstGeom prst="rect">
            <a:avLst/>
          </a:prstGeom>
        </p:spPr>
      </p:pic>
    </p:spTree>
    <p:extLst>
      <p:ext uri="{BB962C8B-B14F-4D97-AF65-F5344CB8AC3E}">
        <p14:creationId xmlns:p14="http://schemas.microsoft.com/office/powerpoint/2010/main" val="128789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0836" y="2440934"/>
            <a:ext cx="5111855" cy="3514902"/>
          </a:xfrm>
          <a:prstGeom prst="rect">
            <a:avLst/>
          </a:prstGeom>
        </p:spPr>
      </p:pic>
      <p:sp>
        <p:nvSpPr>
          <p:cNvPr id="6" name="Rounded Rectangular Callout 4"/>
          <p:cNvSpPr>
            <a:spLocks noChangeAspect="1"/>
          </p:cNvSpPr>
          <p:nvPr/>
        </p:nvSpPr>
        <p:spPr>
          <a:xfrm flipH="1">
            <a:off x="5646391" y="1130603"/>
            <a:ext cx="3269479"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...enough to make everyone in Scotland </a:t>
            </a:r>
            <a:r>
              <a:rPr lang="en-US" dirty="0">
                <a:solidFill>
                  <a:schemeClr val="bg1"/>
                </a:solidFill>
                <a:latin typeface="Arial" charset="0"/>
                <a:ea typeface="Arial" charset="0"/>
                <a:cs typeface="Arial" charset="0"/>
              </a:rPr>
              <a:t>a bacon </a:t>
            </a:r>
            <a:r>
              <a:rPr lang="en-US" dirty="0" err="1">
                <a:solidFill>
                  <a:schemeClr val="bg1"/>
                </a:solidFill>
                <a:latin typeface="Arial" charset="0"/>
                <a:ea typeface="Arial" charset="0"/>
                <a:cs typeface="Arial" charset="0"/>
              </a:rPr>
              <a:t>buttie</a:t>
            </a:r>
            <a:r>
              <a:rPr lang="en-US" dirty="0">
                <a:solidFill>
                  <a:schemeClr val="bg1"/>
                </a:solidFill>
                <a:latin typeface="Arial" charset="0"/>
                <a:ea typeface="Arial" charset="0"/>
                <a:cs typeface="Arial" charset="0"/>
              </a:rPr>
              <a:t> every Saturday for the next year.</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waste £190 million </a:t>
            </a:r>
            <a:r>
              <a:rPr lang="en-US" dirty="0">
                <a:solidFill>
                  <a:schemeClr val="bg1"/>
                </a:solidFill>
                <a:latin typeface="Arial" charset="0"/>
                <a:ea typeface="Arial" charset="0"/>
                <a:cs typeface="Arial" charset="0"/>
              </a:rPr>
              <a:t>worth of fresh meat &amp; fish...</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1928" y="5535681"/>
            <a:ext cx="1163943" cy="1163943"/>
          </a:xfrm>
          <a:prstGeom prst="rect">
            <a:avLst/>
          </a:prstGeom>
        </p:spPr>
      </p:pic>
    </p:spTree>
    <p:extLst>
      <p:ext uri="{BB962C8B-B14F-4D97-AF65-F5344CB8AC3E}">
        <p14:creationId xmlns:p14="http://schemas.microsoft.com/office/powerpoint/2010/main" val="20149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7068" y="2109651"/>
            <a:ext cx="3575876" cy="4036991"/>
          </a:xfrm>
          <a:prstGeom prst="rect">
            <a:avLst/>
          </a:prstGeom>
        </p:spPr>
      </p:pic>
      <p:sp>
        <p:nvSpPr>
          <p:cNvPr id="5" name="Rounded Rectangular Callout 4"/>
          <p:cNvSpPr>
            <a:spLocks noChangeAspect="1"/>
          </p:cNvSpPr>
          <p:nvPr/>
        </p:nvSpPr>
        <p:spPr>
          <a:xfrm>
            <a:off x="612913" y="462701"/>
            <a:ext cx="4320000"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7364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7204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8681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27304" y="0"/>
                  <a:pt x="155389" y="0"/>
                </a:cubicBezTo>
                <a:lnTo>
                  <a:pt x="946426" y="0"/>
                </a:lnTo>
                <a:lnTo>
                  <a:pt x="946426" y="0"/>
                </a:lnTo>
                <a:lnTo>
                  <a:pt x="2366065" y="0"/>
                </a:lnTo>
                <a:lnTo>
                  <a:pt x="5505161" y="0"/>
                </a:lnTo>
                <a:cubicBezTo>
                  <a:pt x="5633246" y="0"/>
                  <a:pt x="5678557" y="103833"/>
                  <a:pt x="5678557" y="231918"/>
                </a:cubicBezTo>
                <a:lnTo>
                  <a:pt x="5678557" y="811696"/>
                </a:lnTo>
                <a:lnTo>
                  <a:pt x="5678557" y="811696"/>
                </a:lnTo>
                <a:lnTo>
                  <a:pt x="5678557" y="1159565"/>
                </a:lnTo>
                <a:lnTo>
                  <a:pt x="5678557" y="1159560"/>
                </a:lnTo>
                <a:cubicBezTo>
                  <a:pt x="5678557" y="1287645"/>
                  <a:pt x="5637748" y="1391477"/>
                  <a:pt x="5509663" y="1391477"/>
                </a:cubicBezTo>
                <a:lnTo>
                  <a:pt x="3008797" y="1390903"/>
                </a:lnTo>
                <a:lnTo>
                  <a:pt x="3200179" y="1929848"/>
                </a:lnTo>
                <a:lnTo>
                  <a:pt x="2662583" y="1390901"/>
                </a:lnTo>
                <a:lnTo>
                  <a:pt x="195904" y="1391477"/>
                </a:lnTo>
                <a:cubicBezTo>
                  <a:pt x="67819" y="1391477"/>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waste £79 million worth </a:t>
            </a:r>
            <a:r>
              <a:rPr lang="en-US" dirty="0">
                <a:solidFill>
                  <a:schemeClr val="bg1"/>
                </a:solidFill>
                <a:latin typeface="Arial" charset="0"/>
                <a:ea typeface="Arial" charset="0"/>
                <a:cs typeface="Arial" charset="0"/>
              </a:rPr>
              <a:t>of fresh fruit...</a:t>
            </a: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flipH="1">
            <a:off x="5646392" y="1037113"/>
            <a:ext cx="3023915"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...enough to give every learner and teacher in Scotland </a:t>
            </a:r>
            <a:r>
              <a:rPr lang="en-US" dirty="0">
                <a:solidFill>
                  <a:schemeClr val="bg1"/>
                </a:solidFill>
                <a:latin typeface="Arial" charset="0"/>
                <a:ea typeface="Arial" charset="0"/>
                <a:cs typeface="Arial" charset="0"/>
              </a:rPr>
              <a:t>an apple a day for a year.</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1928" y="5535681"/>
            <a:ext cx="1163943" cy="1163943"/>
          </a:xfrm>
          <a:prstGeom prst="rect">
            <a:avLst/>
          </a:prstGeom>
        </p:spPr>
      </p:pic>
    </p:spTree>
    <p:extLst>
      <p:ext uri="{BB962C8B-B14F-4D97-AF65-F5344CB8AC3E}">
        <p14:creationId xmlns:p14="http://schemas.microsoft.com/office/powerpoint/2010/main" val="2072924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4056</TotalTime>
  <Words>1133</Words>
  <Application>Microsoft Office PowerPoint</Application>
  <PresentationFormat>On-screen Show (4:3)</PresentationFormat>
  <Paragraphs>94</Paragraphs>
  <Slides>16</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51</cp:revision>
  <dcterms:created xsi:type="dcterms:W3CDTF">2017-03-24T21:36:39Z</dcterms:created>
  <dcterms:modified xsi:type="dcterms:W3CDTF">2021-02-21T17:51:31Z</dcterms:modified>
</cp:coreProperties>
</file>